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83" r:id="rId3"/>
    <p:sldId id="282" r:id="rId4"/>
    <p:sldId id="281" r:id="rId5"/>
    <p:sldId id="287" r:id="rId6"/>
    <p:sldId id="286" r:id="rId7"/>
    <p:sldId id="285" r:id="rId8"/>
    <p:sldId id="290" r:id="rId9"/>
    <p:sldId id="289" r:id="rId10"/>
    <p:sldId id="294" r:id="rId11"/>
    <p:sldId id="293" r:id="rId12"/>
    <p:sldId id="292" r:id="rId13"/>
    <p:sldId id="298" r:id="rId14"/>
    <p:sldId id="299" r:id="rId15"/>
    <p:sldId id="301" r:id="rId16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42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B5AA3-B3CA-4F6B-8917-DF61DB215614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2820B-709F-46AB-B121-F9CE7C52EFC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add title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28600"/>
            <a:ext cx="9144000" cy="66294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kk-KZ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Кәсіпкерлік құпия түсінігі</a:t>
            </a:r>
          </a:p>
          <a:p>
            <a:pPr marL="514350" indent="-514350">
              <a:spcBef>
                <a:spcPts val="0"/>
              </a:spcBef>
              <a:buAutoNum type="arabicPlain" startAt="8"/>
            </a:pP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spcBef>
                <a:spcPts val="0"/>
              </a:spcBef>
            </a:pP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kk-KZ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Кәсіпкерлік құпияның мәні. Жіктелуі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</a:pPr>
            <a:r>
              <a:rPr lang="kk-KZ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2.Кәсіпкерлік құпияны қорғау шараларының жүйесі</a:t>
            </a:r>
          </a:p>
          <a:p>
            <a:pPr algn="just">
              <a:spcBef>
                <a:spcPts val="0"/>
              </a:spcBef>
            </a:pPr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3.Құпияны жариялағаны үшін қолданылатын іс</a:t>
            </a: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kk-KZ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шаралар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382000" cy="5592763"/>
          </a:xfrm>
        </p:spPr>
        <p:txBody>
          <a:bodyPr>
            <a:normAutofit/>
          </a:bodyPr>
          <a:lstStyle/>
          <a:p>
            <a:pPr algn="just"/>
            <a:r>
              <a:rPr lang="kk-KZ" b="1" dirty="0">
                <a:latin typeface="Times New Roman" pitchFamily="18" charset="0"/>
                <a:cs typeface="Times New Roman" pitchFamily="18" charset="0"/>
              </a:rPr>
              <a:t> Коммерциялық құпия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- жеке кәсіпкерлік субъектісі айқындайтын және қорғайтын, заңды негізде еркін қол жеткізуге адамдардың шектеулі тобы ие болатын, жариялануы, алынуы, пайдаланылуы оның мүдделеріне залал келтіруі мүмкін ақпарат.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04800"/>
            <a:ext cx="8382000" cy="6248400"/>
          </a:xfrm>
        </p:spPr>
        <p:txBody>
          <a:bodyPr>
            <a:normAutofit fontScale="77500" lnSpcReduction="20000"/>
          </a:bodyPr>
          <a:lstStyle/>
          <a:p>
            <a:pPr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    Коммерциялық құпия болып табылатын мәліметтерді кәсіпорынның қызмет сферасы мен сипатына байланысты келесі топтарға бөлуге болады: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1. Қаржылық қызмет туралы мәліметтер.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2.Нарық туралы ақпарат (Ксәіпорынның жүргізген маркетингтік зерттеулері, сондай ақ өндірілетін өнім әлеуетті клиеттерді тартумен байланысты эксперименттері дайын ақпараттық өнім ретінде үлкен қызыгушылық туғызады.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3. Өндіріс, жұмыс орындау, қызмет көрсету туралы мәліметтер.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4. Ғылыми әзірлемелер туралы мәліметтер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5. Материалдық-техникалық қамтамасыз ету жүйесі туралы мәліметтер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6. Кәсіпорын персоналы туралы мәліметтер.</a:t>
            </a:r>
          </a:p>
          <a:p>
            <a:pPr lvl="0"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7.  Кәсіпорынды басқару қағидалары туралы мәліметтер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382000" cy="5592763"/>
          </a:xfrm>
        </p:spPr>
        <p:txBody>
          <a:bodyPr>
            <a:normAutofit fontScale="85000" lnSpcReduction="20000"/>
          </a:bodyPr>
          <a:lstStyle/>
          <a:p>
            <a:pPr lvl="0" algn="just"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Ақпараттық тораптар мен орталықтарға қол жетімділікті қамтамасыз ету тәртібі мен кодтары, қауіпсіздік жүйесінің маңызды элементтері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9. Кәсіпорында коммерциялық құпия мен коммерциялық ақпаратты қорғауды ұйымдастыру қағидалары.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10. Кәсіпорынның бухгалтерлік және жоспарлы-қаржылық құжаттары, соның ішінде қаржылық жоспарлары, лимиттер, нормативтер;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11. Кәсіпорынның ішкі және сыртқы іс-жүргізу құжаттары, Атап айтқанда: бұрықтар, жарлықтар, нұсқаулықтар, хаттамалар, актілер, ережелер, бағдарламалар, жоспарлар.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12. Мәмімілелер туралы ақпараттар және мәмілелер бойынша қол жеткен нәтижелер.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382000" cy="5592763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«Даму» кәсіпкерлікті дамыту қорының мәліметтеріне қарайтын болсақ, кәсіпорынның коммерциялық құпиясын құрайтын мәліметтер тізімін келесі топтарға бөліп қарастырған: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1.  Өндіріс (өндірістің құрылымы, сипаты, шарттары, еңбекті ұйымдастыру және т.б.)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2. Басқару (өндірісті басқарудың айрықша және перспективті әдістері туралы мәліметтер, коммерциялық, ұйымдастырушылық және басқа да мәселелер бойынша басшылық жасау жөнінде шешім қабылдау және орындау)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3. Жоспарлар (кәсіпорынның даму жоспарлары, өндірістік, инвестициялау, дайын өнімдер мен қорлар, сату және сатып алу жоспарлары)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4. Қаржы (бухгалтерлік баланс, табыстар мен шығыстар туралы есеп, бюджет, айналымдар, банктік операциялар, кәсіпорынның табыстылық деңгейі, несие көздері мен шарттары)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5. Нарық (өткізу нарығын зерттеудің ерекше әдістері, маркетингтік зерттеулер нәтижелері, кәсіпорынның нарықтық стратегиясы, кәсіпорынның коммерциялық қызметінің тиімділігі, жаңа нарықтардағы тауар сатылымы туралы мәліметтер, сауда саясатындағы нақты бағыттар туралы мәліметтер)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382000" cy="5592763"/>
          </a:xfrm>
        </p:spPr>
        <p:txBody>
          <a:bodyPr>
            <a:normAutofit fontScale="70000" lnSpcReduction="20000"/>
          </a:bodyPr>
          <a:lstStyle/>
          <a:p>
            <a:pPr lvl="0" algn="just"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6. 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Әріптестер (клиенттер, әріптестер, делдалдар, демеушілер, сатып алушылар, жабдықтаушылар, шетелдік коммерциялық серіктестер)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7. Келіссөздер (келіссөздерге дайындалу және оның нәтижелері туралы мәліметтер, мәмілелер жасау мерзімдері, ұсынылатын бағалар деңгейі)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8. Контракттар (мәмілелер мен келісімдер шарттары, бағалары, орындаушылар туралы мәліметтер)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9. Бағалар (бағаның элементтері мен есептелуі туралы мәліметтер, бағалар деңгейі, өндіріс шығындарының калькуляциясы, ішкі прейскуранттан мен тарифтер, нарықтық бағалар, шегерімдер)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10. Саудалар мен аукциондар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11. Ғылым мен техника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12. Технология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13. Жиналыстар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14. Қауіпсіздік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382000" cy="5592763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   Бірқатар мәліметтер коммерциялық құпияға жатқызылмайды. Мұнадй ақпараттарға төмендегілер жатады: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Заңды тұлғаның жарғысында көрсетілген мәліметтер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Заңды тұлғалар мен олардың филиалдарын мемлекеттік тіркеу, қайта тіркеу, тарату туралы мәліметтер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Жылжымайтын мүлік арқылы жасалған мәмілелер туралы мәліметтер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Мемлекеттік статистикалық есептемеге жатқызылатын мәліметтер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382000" cy="5592763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kk-KZ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Қызметкерлердің саны, құрамы, еңбек жағдайлары туралы сонымен қатар бос жұмыс орындары туралы мәліметтер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Салықтар мен міндетті төлемдерді төлеу туралы құжаттар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Қоршаған ортаның ластануы, монополияға қарсы заңнаманың бұзылуы  немесе еңбек жағдайларының қауіпсіздігі, тұрғындардың денсаулығына зиян тигізетін өнімді өткізу туралы және басқа да заңнамаларды бұзғаны туралы мәліметтер.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382000" cy="55927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Әрбір кәсіпорында өзіндік ерекшелігіне сәйкес ақпараттар бірнеше түрге бөлінуі мүмкін: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Жабық ақпарат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Қызметтік қолданысқа арналған ақпарат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Қол жетімділігі шектеулі ақпарат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Еркін қолданысқа арналған ақпарат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Кәсіпорын туралы заңды түрде алыған кез келген мәлімет коммерциялық құпия болып табылмайды.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8600"/>
            <a:ext cx="8382000" cy="6248400"/>
          </a:xfrm>
        </p:spPr>
        <p:txBody>
          <a:bodyPr>
            <a:normAutofit fontScale="55000" lnSpcReduction="20000"/>
          </a:bodyPr>
          <a:lstStyle/>
          <a:p>
            <a:pPr algn="just">
              <a:buNone/>
            </a:pPr>
            <a:r>
              <a:rPr lang="kk-KZ" dirty="0"/>
              <a:t>      </a:t>
            </a:r>
            <a:r>
              <a:rPr lang="kk-KZ" sz="3800" dirty="0">
                <a:latin typeface="Times New Roman" pitchFamily="18" charset="0"/>
                <a:cs typeface="Times New Roman" pitchFamily="18" charset="0"/>
              </a:rPr>
              <a:t>Коммерциялық құпияны қорғау үшін, ең алдымен мұндай мәліметтерді жариялауға шектеулер қою қажет. Ол үшін кәсіпорында белгілі бір құжаттар дайындап, бірқатар шараларды жүзеге асыруы керек.</a:t>
            </a:r>
            <a:endParaRPr lang="ru-RU" sz="3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kk-KZ" sz="3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3800" dirty="0">
                <a:latin typeface="Times New Roman" pitchFamily="18" charset="0"/>
                <a:cs typeface="Times New Roman" pitchFamily="18" charset="0"/>
              </a:rPr>
              <a:t>Біріншіден, коммерциялық құпияны құрайтын құпия сипатқа ие болатын мәліметтер тізімін анықтау.</a:t>
            </a:r>
            <a:endParaRPr lang="ru-RU" sz="3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3800" dirty="0">
                <a:latin typeface="Times New Roman" pitchFamily="18" charset="0"/>
                <a:cs typeface="Times New Roman" pitchFamily="18" charset="0"/>
              </a:rPr>
              <a:t>Екіншіден, коммерциялық құпияны қорғау қалай жүзеге асырылатындығы жөнінде ереже дайындау. Яғни құпия мәліметтермен жұмыс жасауға кімдер құқылы, оны бақылау құқығы кімге берілген, коммерциялық құпияны жариялаудағы жауапкершілік анықталу керек.</a:t>
            </a:r>
            <a:endParaRPr lang="ru-RU" sz="3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3800" dirty="0">
                <a:latin typeface="Times New Roman" pitchFamily="18" charset="0"/>
                <a:cs typeface="Times New Roman" pitchFamily="18" charset="0"/>
              </a:rPr>
              <a:t>Үшіншіден, әзірленген құжаттар негізінде лауазымдық нұсқаулықтарға өзгертулер мен толықтырулар енгізу.</a:t>
            </a:r>
            <a:endParaRPr lang="ru-RU" sz="3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3800" dirty="0">
                <a:latin typeface="Times New Roman" pitchFamily="18" charset="0"/>
                <a:cs typeface="Times New Roman" pitchFamily="18" charset="0"/>
              </a:rPr>
              <a:t>Төртіншіден, кәсіпорынның барлық қызметкерлеріне хабарлай отырып, жауапкершілік пен жазалау мәселесі қатаң ескертілу қажет.</a:t>
            </a:r>
            <a:endParaRPr lang="ru-RU" sz="3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3800" dirty="0">
                <a:latin typeface="Times New Roman" pitchFamily="18" charset="0"/>
                <a:cs typeface="Times New Roman" pitchFamily="18" charset="0"/>
              </a:rPr>
              <a:t>Бесіншіден, коммерциялық құпияны сақтау үшін қажетті барлық жағдайлар жасалуы тиіс.</a:t>
            </a:r>
            <a:endParaRPr lang="ru-RU" sz="3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3800" dirty="0">
                <a:latin typeface="Times New Roman" pitchFamily="18" charset="0"/>
                <a:cs typeface="Times New Roman" pitchFamily="18" charset="0"/>
              </a:rPr>
              <a:t>Мемлкеттік органдар мен олардың лауазымды тұлғалары коммерциялық құпияға жатқызылатын мәліметтерді жарияламауға міндетті.</a:t>
            </a:r>
            <a:endParaRPr lang="ru-RU" sz="3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3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382000" cy="55927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b="1" dirty="0"/>
              <a:t>Коммерциялық құпияны қорғауды қамтамасыз ету:</a:t>
            </a:r>
          </a:p>
          <a:p>
            <a:pPr algn="just"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Ішкі: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Құқықтық, Ұйымдық</a:t>
            </a:r>
          </a:p>
          <a:p>
            <a:pPr algn="just"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Сыртқы: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Техникалық, Психологиялық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382000" cy="5592763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dirty="0"/>
              <a:t>Құқықтық: </a:t>
            </a:r>
          </a:p>
          <a:p>
            <a:pPr lvl="0"/>
            <a:r>
              <a:rPr lang="kk-KZ" dirty="0"/>
              <a:t>Коммерциялық құпияның сақталуын қамтамасыз ететін ереже қабылдау</a:t>
            </a:r>
            <a:endParaRPr lang="ru-RU" dirty="0"/>
          </a:p>
          <a:p>
            <a:pPr lvl="0"/>
            <a:r>
              <a:rPr lang="kk-KZ" dirty="0"/>
              <a:t>Толық материалдық жауапкершілік туралы шарт жасасу</a:t>
            </a:r>
            <a:endParaRPr lang="ru-RU" dirty="0"/>
          </a:p>
          <a:p>
            <a:r>
              <a:rPr lang="kk-KZ" dirty="0"/>
              <a:t>Коммерциялық құпияны жарияламау жөнінде және оның жауапкершілігін ескертетін қолхат алу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382000" cy="5592763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dirty="0"/>
              <a:t>Ұйымдық: </a:t>
            </a:r>
          </a:p>
          <a:p>
            <a:pPr lvl="0"/>
            <a:r>
              <a:rPr lang="kk-KZ" dirty="0"/>
              <a:t>Арнайы бөлімшелер құру,</a:t>
            </a:r>
            <a:endParaRPr lang="ru-RU" dirty="0"/>
          </a:p>
          <a:p>
            <a:pPr lvl="0"/>
            <a:r>
              <a:rPr lang="kk-KZ" dirty="0"/>
              <a:t>Құпия іс-қағаздарын жүргізуді ұйымдастыру</a:t>
            </a:r>
            <a:endParaRPr lang="ru-RU" dirty="0"/>
          </a:p>
          <a:p>
            <a:pPr lvl="0"/>
            <a:r>
              <a:rPr lang="kk-KZ" dirty="0"/>
              <a:t>Құпиялықты қамтамасыз етуге жауапты адамды тағайындау</a:t>
            </a:r>
            <a:endParaRPr lang="ru-RU" dirty="0"/>
          </a:p>
          <a:p>
            <a:r>
              <a:rPr lang="kk-KZ" dirty="0"/>
              <a:t>Ақпаратқа қол жеткізудің рұқсат ету жүйесін әзірлеу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382000" cy="55927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dirty="0"/>
              <a:t>Техникалық</a:t>
            </a:r>
            <a:endParaRPr lang="ru-RU" dirty="0"/>
          </a:p>
          <a:p>
            <a:pPr lvl="0"/>
            <a:r>
              <a:rPr lang="kk-KZ" dirty="0"/>
              <a:t>Ақпараттың таралуы мүмкін көздерін анықтау</a:t>
            </a:r>
            <a:endParaRPr lang="ru-RU" dirty="0"/>
          </a:p>
          <a:p>
            <a:pPr lvl="0"/>
            <a:r>
              <a:rPr lang="kk-KZ" dirty="0"/>
              <a:t>Ақпаратты сақтау үшін арнайы құралдар мен бағдарламалық өнімдерді сатып алу және монтаждау</a:t>
            </a:r>
            <a:endParaRPr lang="ru-RU" dirty="0"/>
          </a:p>
          <a:p>
            <a:r>
              <a:rPr lang="kk-KZ" dirty="0"/>
              <a:t>Ақпараттың таралу каналдарын іздеу және техникалық қорғау бойынша жүйелі түрде жедел іс шаралар жүргізу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3400"/>
            <a:ext cx="8382000" cy="55927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Психологиялық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Персоналдар мен әріптестермен және тұтынушылармен түсіндіру жұмыстарын жүргізу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Ұжымда қолайлы жағдай жасау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Күмәнді адамдарды анықтаумен байланысты тұрақты түрде тексерістер жүргізу.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885</Words>
  <Application>Microsoft Office PowerPoint</Application>
  <PresentationFormat>Экран (4:3)</PresentationFormat>
  <Paragraphs>76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Абдрахманова Жаннур Сериковна</cp:lastModifiedBy>
  <cp:revision>44</cp:revision>
  <dcterms:modified xsi:type="dcterms:W3CDTF">2022-09-26T19:20:00Z</dcterms:modified>
</cp:coreProperties>
</file>